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96" r:id="rId3"/>
    <p:sldId id="260" r:id="rId5"/>
    <p:sldId id="293" r:id="rId6"/>
    <p:sldId id="361" r:id="rId7"/>
    <p:sldId id="362" r:id="rId8"/>
    <p:sldId id="310" r:id="rId9"/>
    <p:sldId id="315" r:id="rId10"/>
    <p:sldId id="316" r:id="rId11"/>
    <p:sldId id="318" r:id="rId12"/>
    <p:sldId id="312" r:id="rId13"/>
    <p:sldId id="272" r:id="rId14"/>
    <p:sldId id="303" r:id="rId15"/>
    <p:sldId id="304" r:id="rId16"/>
    <p:sldId id="306" r:id="rId17"/>
    <p:sldId id="305" r:id="rId18"/>
    <p:sldId id="307" r:id="rId19"/>
    <p:sldId id="363" r:id="rId20"/>
    <p:sldId id="364" r:id="rId21"/>
    <p:sldId id="365" r:id="rId22"/>
    <p:sldId id="301" r:id="rId23"/>
    <p:sldId id="340" r:id="rId24"/>
    <p:sldId id="259" r:id="rId25"/>
  </p:sldIdLst>
  <p:sldSz cx="12192000" cy="6858000"/>
  <p:notesSz cx="6858000" cy="9144000"/>
  <p:embeddedFontLst>
    <p:embeddedFont>
      <p:font typeface="微软雅黑" charset="-122"/>
      <p:regular r:id="rId29"/>
    </p:embeddedFont>
    <p:embeddedFont>
      <p:font typeface="微软雅黑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1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.xml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41C29-8BE4-45F7-AE2F-96AC8F015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3DFD-77E9-4A29-873B-7A0B340A21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6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tags" Target="../tags/tag17.xml"/><Relationship Id="rId3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GIF"/><Relationship Id="rId3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GIF"/><Relationship Id="rId3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GIF"/><Relationship Id="rId3" Type="http://schemas.openxmlformats.org/officeDocument/2006/relationships/image" Target="../media/image3.png"/><Relationship Id="rId2" Type="http://schemas.openxmlformats.org/officeDocument/2006/relationships/tags" Target="../tags/tag25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2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7.xml"/><Relationship Id="rId7" Type="http://schemas.openxmlformats.org/officeDocument/2006/relationships/image" Target="../media/image8.png"/><Relationship Id="rId6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tags" Target="../tags/tag5.xml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1.png"/><Relationship Id="rId12" Type="http://schemas.openxmlformats.org/officeDocument/2006/relationships/tags" Target="../tags/tag9.xml"/><Relationship Id="rId11" Type="http://schemas.openxmlformats.org/officeDocument/2006/relationships/image" Target="../media/image10.png"/><Relationship Id="rId10" Type="http://schemas.openxmlformats.org/officeDocument/2006/relationships/tags" Target="../tags/tag8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tags" Target="../tags/tag11.xml"/><Relationship Id="rId3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6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tags" Target="../tags/tag13.xml"/><Relationship Id="rId3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346" t="20334" r="1425" b="36368"/>
          <a:stretch>
            <a:fillRect/>
          </a:stretch>
        </p:blipFill>
        <p:spPr>
          <a:xfrm>
            <a:off x="-1" y="5441845"/>
            <a:ext cx="12180265" cy="28230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40380" y="2724785"/>
            <a:ext cx="6184265" cy="1151890"/>
            <a:chOff x="4751" y="2792"/>
            <a:chExt cx="9739" cy="1814"/>
          </a:xfrm>
        </p:grpSpPr>
        <p:sp>
          <p:nvSpPr>
            <p:cNvPr id="2" name="矩形 1"/>
            <p:cNvSpPr/>
            <p:nvPr/>
          </p:nvSpPr>
          <p:spPr>
            <a:xfrm>
              <a:off x="4751" y="2792"/>
              <a:ext cx="9739" cy="1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B" panose="00020600040101010101" pitchFamily="18" charset="-122"/>
                </a:rPr>
                <a:t>黑盒之中的安全隐患</a:t>
              </a:r>
              <a:endParaRPr lang="en-US" altLang="zh-CN" sz="32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</a:endParaRPr>
            </a:p>
            <a:p>
              <a:pPr algn="ctr"/>
              <a:endParaRPr lang="zh-CN" altLang="en-US" sz="5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B" panose="00020600040101010101" pitchFamily="18" charset="-122"/>
                </a:rPr>
                <a:t>挖掘代码加固版本银行APP的安全漏洞</a:t>
              </a:r>
              <a:endParaRPr lang="zh-CN" altLang="en-US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" y="4390"/>
              <a:ext cx="2858" cy="216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3519170" y="4625340"/>
            <a:ext cx="517334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上海交通大学</a:t>
            </a:r>
            <a:r>
              <a:rPr lang="en-US" altLang="zh-CN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 </a:t>
            </a:r>
            <a:r>
              <a:rPr lang="zh-CN" altLang="en-US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张子涵</a:t>
            </a:r>
            <a:endParaRPr lang="en-US" altLang="zh-CN" sz="2800" b="1" dirty="0" err="1">
              <a:solidFill>
                <a:srgbClr val="002060"/>
              </a:solidFill>
              <a:latin typeface="微软雅黑" charset="-122"/>
              <a:ea typeface="微软雅黑" charset="-122"/>
              <a:cs typeface="阿里巴巴普惠体 B" panose="00020600040101010101" pitchFamily="18" charset="-122"/>
            </a:endParaRPr>
          </a:p>
          <a:p>
            <a:pPr algn="ctr">
              <a:lnSpc>
                <a:spcPct val="14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2024</a:t>
            </a:r>
            <a:r>
              <a:rPr lang="zh-CN" altLang="en-US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年</a:t>
            </a:r>
            <a:r>
              <a:rPr lang="en-US" altLang="zh-CN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8</a:t>
            </a:r>
            <a:r>
              <a:rPr lang="zh-CN" altLang="en-US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月</a:t>
            </a:r>
            <a:r>
              <a:rPr lang="en-US" altLang="zh-CN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8</a:t>
            </a:r>
            <a:r>
              <a:rPr lang="zh-CN" altLang="en-US" sz="20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rPr>
              <a:t>日</a:t>
            </a:r>
            <a:endParaRPr lang="zh-CN" altLang="en-US" sz="2000" b="1" dirty="0">
              <a:solidFill>
                <a:srgbClr val="002060"/>
              </a:solidFill>
              <a:latin typeface="微软雅黑" charset="-122"/>
              <a:ea typeface="微软雅黑" charset="-122"/>
              <a:cs typeface="微软雅黑" charset="-122"/>
            </a:endParaRPr>
          </a:p>
        </p:txBody>
      </p:sp>
      <p:pic>
        <p:nvPicPr>
          <p:cNvPr id="6" name="图片 5" descr="O:/备份文件/D/赛迪/活动/24年/第五期漏洞技术沙龙/PPT模板/PPT模板图.pngPPT模板图"/>
          <p:cNvPicPr>
            <a:picLocks noChangeAspect="1"/>
          </p:cNvPicPr>
          <p:nvPr/>
        </p:nvPicPr>
        <p:blipFill>
          <a:blip r:embed="rId3"/>
          <a:srcRect t="5" b="5"/>
          <a:stretch>
            <a:fillRect/>
          </a:stretch>
        </p:blipFill>
        <p:spPr>
          <a:xfrm>
            <a:off x="2820035" y="421005"/>
            <a:ext cx="6381750" cy="10471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899285"/>
            <a:ext cx="12191365" cy="2649220"/>
            <a:chOff x="0" y="3313"/>
            <a:chExt cx="18706" cy="4172"/>
          </a:xfrm>
        </p:grpSpPr>
        <p:sp>
          <p:nvSpPr>
            <p:cNvPr id="3" name="矩形 2"/>
            <p:cNvSpPr/>
            <p:nvPr/>
          </p:nvSpPr>
          <p:spPr>
            <a:xfrm>
              <a:off x="0" y="3434"/>
              <a:ext cx="18706" cy="3931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284" y="3313"/>
              <a:ext cx="17388" cy="4173"/>
              <a:chOff x="3021013" y="2433638"/>
              <a:chExt cx="8280920" cy="1987550"/>
            </a:xfrm>
          </p:grpSpPr>
          <p:grpSp>
            <p:nvGrpSpPr>
              <p:cNvPr id="30" name="Group 4"/>
              <p:cNvGrpSpPr/>
              <p:nvPr/>
            </p:nvGrpSpPr>
            <p:grpSpPr bwMode="auto">
              <a:xfrm>
                <a:off x="3021013" y="2433638"/>
                <a:ext cx="1536700" cy="1987550"/>
                <a:chOff x="0" y="0"/>
                <a:chExt cx="1152785" cy="1490412"/>
              </a:xfrm>
            </p:grpSpPr>
            <p:grpSp>
              <p:nvGrpSpPr>
                <p:cNvPr id="31" name="Group 5"/>
                <p:cNvGrpSpPr/>
                <p:nvPr/>
              </p:nvGrpSpPr>
              <p:grpSpPr bwMode="auto">
                <a:xfrm>
                  <a:off x="138402" y="0"/>
                  <a:ext cx="1014383" cy="1490412"/>
                  <a:chOff x="0" y="0"/>
                  <a:chExt cx="1014383" cy="1490412"/>
                </a:xfrm>
              </p:grpSpPr>
              <p:sp>
                <p:nvSpPr>
                  <p:cNvPr id="32" name="圆角矩形 11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0" y="0"/>
                    <a:ext cx="1014383" cy="1490412"/>
                  </a:xfrm>
                  <a:prstGeom prst="roundRect">
                    <a:avLst>
                      <a:gd name="adj" fmla="val 12134"/>
                    </a:avLst>
                  </a:prstGeom>
                  <a:solidFill>
                    <a:srgbClr val="BE00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 sz="426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" name="KSO_GN2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43080" y="31875"/>
                    <a:ext cx="931612" cy="1428311"/>
                  </a:xfrm>
                  <a:prstGeom prst="roundRect">
                    <a:avLst>
                      <a:gd name="adj" fmla="val 12134"/>
                    </a:avLst>
                  </a:prstGeom>
                  <a:noFill/>
                  <a:ln w="25400" cmpd="sng">
                    <a:solidFill>
                      <a:srgbClr val="FFFF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8535" dirty="0">
                        <a:solidFill>
                          <a:srgbClr val="FFFFFF"/>
                        </a:solidFill>
                        <a:latin typeface="Impact" panose="020B0806030902050204" pitchFamily="34" charset="0"/>
                        <a:ea typeface="Gungsuh" pitchFamily="18" charset="-127"/>
                      </a:rPr>
                      <a:t>03</a:t>
                    </a:r>
                    <a:endParaRPr lang="zh-CN" altLang="en-US" sz="8535" dirty="0">
                      <a:solidFill>
                        <a:srgbClr val="FFFFFF"/>
                      </a:solidFill>
                      <a:latin typeface="Impact" panose="020B0806030902050204" pitchFamily="34" charset="0"/>
                      <a:ea typeface="Gungsuh" pitchFamily="18" charset="-127"/>
                    </a:endParaRPr>
                  </a:p>
                </p:txBody>
              </p:sp>
            </p:grpSp>
            <p:sp>
              <p:nvSpPr>
                <p:cNvPr id="34" name="圆角矩形 26"/>
                <p:cNvSpPr/>
                <p:nvPr/>
              </p:nvSpPr>
              <p:spPr bwMode="auto">
                <a:xfrm rot="1132031">
                  <a:off x="0" y="832988"/>
                  <a:ext cx="1014383" cy="634430"/>
                </a:xfrm>
                <a:custGeom>
                  <a:avLst/>
                  <a:gdLst>
                    <a:gd name="T0" fmla="*/ 0 w 1321797"/>
                    <a:gd name="T1" fmla="*/ 451707 h 826698"/>
                    <a:gd name="T2" fmla="*/ 1321797 w 1321797"/>
                    <a:gd name="T3" fmla="*/ 0 h 826698"/>
                    <a:gd name="T4" fmla="*/ 1321797 w 1321797"/>
                    <a:gd name="T5" fmla="*/ 666338 h 826698"/>
                    <a:gd name="T6" fmla="*/ 1161437 w 1321797"/>
                    <a:gd name="T7" fmla="*/ 826698 h 826698"/>
                    <a:gd name="T8" fmla="*/ 160360 w 1321797"/>
                    <a:gd name="T9" fmla="*/ 826698 h 826698"/>
                    <a:gd name="T10" fmla="*/ 0 w 1321797"/>
                    <a:gd name="T11" fmla="*/ 666338 h 826698"/>
                    <a:gd name="T12" fmla="*/ 0 w 1321797"/>
                    <a:gd name="T13" fmla="*/ 451707 h 826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1797" h="826698">
                      <a:moveTo>
                        <a:pt x="0" y="451707"/>
                      </a:moveTo>
                      <a:lnTo>
                        <a:pt x="1321797" y="0"/>
                      </a:lnTo>
                      <a:lnTo>
                        <a:pt x="1321797" y="666338"/>
                      </a:lnTo>
                      <a:cubicBezTo>
                        <a:pt x="1321797" y="754902"/>
                        <a:pt x="1250001" y="826698"/>
                        <a:pt x="1161437" y="826698"/>
                      </a:cubicBezTo>
                      <a:lnTo>
                        <a:pt x="160360" y="826698"/>
                      </a:lnTo>
                      <a:cubicBezTo>
                        <a:pt x="71796" y="826698"/>
                        <a:pt x="0" y="754902"/>
                        <a:pt x="0" y="666338"/>
                      </a:cubicBezTo>
                      <a:lnTo>
                        <a:pt x="0" y="451707"/>
                      </a:lnTo>
                      <a:close/>
                    </a:path>
                  </a:pathLst>
                </a:custGeom>
                <a:blipFill dpi="0" rotWithShape="1">
                  <a:blip r:embed="rId1">
                    <a:alphaModFix amt="15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 sz="2400"/>
                </a:p>
              </p:txBody>
            </p:sp>
          </p:grpSp>
          <p:sp>
            <p:nvSpPr>
              <p:cNvPr id="35" name="KSO_GT2"/>
              <p:cNvSpPr txBox="1">
                <a:spLocks noChangeArrowheads="1"/>
              </p:cNvSpPr>
              <p:nvPr/>
            </p:nvSpPr>
            <p:spPr bwMode="auto">
              <a:xfrm>
                <a:off x="5514026" y="3197920"/>
                <a:ext cx="5787907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9pPr>
              </a:lstStyle>
              <a:p>
                <a:pPr>
                  <a:lnSpc>
                    <a:spcPct val="70000"/>
                  </a:lnSpc>
                </a:pPr>
                <a:r>
                  <a:rPr lang="zh-CN" altLang="en-US" sz="4000" b="1" dirty="0">
                    <a:solidFill>
                      <a:schemeClr val="accent5">
                        <a:lumMod val="50000"/>
                      </a:schemeClr>
                    </a:solidFill>
                    <a:latin typeface="微软雅黑" charset="-122"/>
                    <a:ea typeface="微软雅黑" charset="-122"/>
                    <a:cs typeface="微软雅黑" charset="-122"/>
                    <a:sym typeface="+mn-ea"/>
                  </a:rPr>
                  <a:t>案例分析</a:t>
                </a:r>
                <a:endParaRPr lang="zh-CN" altLang="en-US" sz="4000" b="1" dirty="0">
                  <a:solidFill>
                    <a:srgbClr val="BE382D"/>
                  </a:solidFill>
                  <a:latin typeface="微软雅黑" charset="-122"/>
                  <a:ea typeface="微软雅黑" charset="-122"/>
                  <a:cs typeface="Segoe UI" panose="020B0502040204020203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30302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农业银行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7" name="图片 6" descr="IMG_93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5" y="1129030"/>
            <a:ext cx="2401570" cy="51981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30302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农业银行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3250" y="1283335"/>
            <a:ext cx="7391400" cy="2527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3250" y="3810635"/>
            <a:ext cx="7391400" cy="2679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30302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农业银行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2" name="图片 1" descr="IMG_93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555" y="1026795"/>
            <a:ext cx="2500630" cy="54127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30302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农业银行</a:t>
            </a:r>
            <a:endParaRPr lang="en-US" altLang="zh-CN" sz="2200" b="1" dirty="0">
              <a:solidFill>
                <a:srgbClr val="C00000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6" name="图片 5" descr="Untitl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" y="1026795"/>
            <a:ext cx="6745605" cy="42767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30302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农业银行</a:t>
            </a:r>
            <a:endParaRPr lang="en-US" altLang="zh-CN" sz="2200" b="1" dirty="0">
              <a:solidFill>
                <a:srgbClr val="C00000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2" name="图片 1" descr="Untitl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" y="1118235"/>
            <a:ext cx="7225665" cy="48983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20800" y="2309495"/>
            <a:ext cx="86106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Biometric Authentication Bypass</a:t>
            </a:r>
            <a:endParaRPr lang="en-US" altLang="zh-CN" sz="2400" b="1">
              <a:latin typeface="微软雅黑" charset="0"/>
              <a:ea typeface="微软雅黑" charset="0"/>
            </a:endParaRPr>
          </a:p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(Not Encrypting Token With Keystore)</a:t>
            </a:r>
            <a:endParaRPr lang="en-US" altLang="zh-CN" sz="2400" b="1">
              <a:latin typeface="微软雅黑" charset="0"/>
              <a:ea typeface="微软雅黑" charset="0"/>
            </a:endParaRPr>
          </a:p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+</a:t>
            </a:r>
            <a:endParaRPr lang="en-US" altLang="zh-CN" sz="2400" b="1">
              <a:latin typeface="微软雅黑" charset="0"/>
              <a:ea typeface="微软雅黑" charset="0"/>
            </a:endParaRPr>
          </a:p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Data Migration</a:t>
            </a:r>
            <a:endParaRPr lang="en-US" altLang="zh-CN" sz="2400" b="1">
              <a:latin typeface="微软雅黑" charset="0"/>
              <a:ea typeface="微软雅黑" charset="0"/>
            </a:endParaRPr>
          </a:p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(Failing to Bind Token to Device)</a:t>
            </a:r>
            <a:endParaRPr lang="en-US" altLang="zh-CN" sz="2400" b="1">
              <a:latin typeface="微软雅黑" charset="0"/>
              <a:ea typeface="微软雅黑" charset="0"/>
            </a:endParaRPr>
          </a:p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=</a:t>
            </a:r>
            <a:endParaRPr lang="en-US" altLang="zh-CN" sz="2400" b="1">
              <a:latin typeface="微软雅黑" charset="0"/>
              <a:ea typeface="微软雅黑" charset="0"/>
            </a:endParaRPr>
          </a:p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Full Access</a:t>
            </a:r>
            <a:endParaRPr lang="en-US" altLang="zh-CN" sz="2400" b="1">
              <a:latin typeface="微软雅黑" charset="0"/>
              <a:ea typeface="微软雅黑" charset="0"/>
            </a:endParaRPr>
          </a:p>
          <a:p>
            <a:pPr algn="ctr"/>
            <a:r>
              <a:rPr lang="en-US" altLang="zh-CN" sz="2400" b="1">
                <a:latin typeface="微软雅黑" charset="0"/>
                <a:ea typeface="微软雅黑" charset="0"/>
              </a:rPr>
              <a:t>(Token abuse)</a:t>
            </a:r>
            <a:endParaRPr lang="en-US" altLang="zh-CN" sz="2400" b="1"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583055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数字人民币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2" name="图片 1" descr="Aug-05-2024 15-33-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132205"/>
            <a:ext cx="8992235" cy="55073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583055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数字人民币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2" name="图片 1" descr="Aug-05-2024 15-37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026795"/>
            <a:ext cx="9424035" cy="57638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583055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数字人民币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2" name="图片 1" descr="Aug-05-2024 15-42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048385"/>
            <a:ext cx="9029065" cy="55467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9606" y="2237794"/>
            <a:ext cx="2221782" cy="1287082"/>
            <a:chOff x="563210" y="2672335"/>
            <a:chExt cx="1814513" cy="922098"/>
          </a:xfrm>
        </p:grpSpPr>
        <p:sp>
          <p:nvSpPr>
            <p:cNvPr id="27" name="文本框 26"/>
            <p:cNvSpPr txBox="1"/>
            <p:nvPr/>
          </p:nvSpPr>
          <p:spPr>
            <a:xfrm>
              <a:off x="794033" y="2672335"/>
              <a:ext cx="158369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微软雅黑" charset="-122"/>
                </a:rPr>
                <a:t>目 录</a:t>
              </a:r>
              <a:endParaRPr lang="zh-CN" altLang="en-US" sz="48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10" y="3457230"/>
              <a:ext cx="1814513" cy="137203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552440" y="823595"/>
            <a:ext cx="4595495" cy="4147611"/>
            <a:chOff x="7120" y="808"/>
            <a:chExt cx="7237" cy="7862"/>
          </a:xfrm>
        </p:grpSpPr>
        <p:sp>
          <p:nvSpPr>
            <p:cNvPr id="11" name="矩形 10"/>
            <p:cNvSpPr/>
            <p:nvPr/>
          </p:nvSpPr>
          <p:spPr>
            <a:xfrm>
              <a:off x="7149" y="808"/>
              <a:ext cx="1285" cy="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zh-CN" sz="2800" b="1" dirty="0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R" panose="00020600040101010101" pitchFamily="18" charset="-122"/>
                </a:rPr>
                <a:t>01</a:t>
              </a:r>
              <a:endParaRPr lang="zh-CN" altLang="en-US" sz="28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149" y="2186"/>
              <a:ext cx="1285" cy="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zh-CN" sz="2800" b="1" dirty="0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R" panose="00020600040101010101" pitchFamily="18" charset="-122"/>
                </a:rPr>
                <a:t>02</a:t>
              </a:r>
              <a:endParaRPr lang="zh-CN" altLang="en-US" sz="28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149" y="3617"/>
              <a:ext cx="1285" cy="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zh-CN" sz="2800" b="1" dirty="0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R" panose="00020600040101010101" pitchFamily="18" charset="-122"/>
                </a:rPr>
                <a:t>03</a:t>
              </a:r>
              <a:endParaRPr lang="zh-CN" altLang="en-US" sz="28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149" y="5039"/>
              <a:ext cx="1285" cy="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zh-CN" sz="2800" b="1" dirty="0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R" panose="00020600040101010101" pitchFamily="18" charset="-122"/>
                </a:rPr>
                <a:t>04</a:t>
              </a:r>
              <a:endParaRPr lang="zh-CN" altLang="en-US" sz="28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R" panose="00020600040101010101" pitchFamily="18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" y="1140"/>
              <a:ext cx="636" cy="63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" y="2549"/>
              <a:ext cx="636" cy="63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7" y="4008"/>
              <a:ext cx="636" cy="63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7" y="5417"/>
              <a:ext cx="636" cy="63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082" y="970"/>
              <a:ext cx="5275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2400" b="1" dirty="0">
                  <a:solidFill>
                    <a:schemeClr val="accent5">
                      <a:lumMod val="50000"/>
                    </a:schemeClr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研究成果</a:t>
              </a:r>
              <a:endPara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082" y="2335"/>
              <a:ext cx="5108" cy="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2400" b="1" dirty="0">
                  <a:solidFill>
                    <a:schemeClr val="accent5">
                      <a:lumMod val="50000"/>
                    </a:schemeClr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研究方法</a:t>
              </a:r>
              <a:endPara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082" y="3799"/>
              <a:ext cx="4906" cy="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2400" b="1" dirty="0">
                  <a:solidFill>
                    <a:schemeClr val="accent5">
                      <a:lumMod val="50000"/>
                    </a:schemeClr>
                  </a:solidFill>
                  <a:latin typeface="微软雅黑" charset="-122"/>
                  <a:ea typeface="微软雅黑" charset="-122"/>
                  <a:cs typeface="微软雅黑" charset="-122"/>
                </a:rPr>
                <a:t>案例分析</a:t>
              </a:r>
              <a:endParaRPr lang="zh-CN" altLang="en-US" sz="2400" dirty="0"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082" y="5283"/>
              <a:ext cx="5223" cy="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2400" b="1" dirty="0">
                  <a:solidFill>
                    <a:schemeClr val="accent5">
                      <a:lumMod val="50000"/>
                    </a:schemeClr>
                  </a:solidFill>
                  <a:latin typeface="微软雅黑" charset="-122"/>
                  <a:ea typeface="微软雅黑" charset="-122"/>
                  <a:cs typeface="微软雅黑" charset="-122"/>
                </a:rPr>
                <a:t>总结与思考</a:t>
              </a:r>
              <a:endParaRPr lang="zh-CN" altLang="en-US" sz="2400" dirty="0"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120" y="6526"/>
              <a:ext cx="1285" cy="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endParaRPr lang="zh-CN" altLang="en-US" sz="28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120" y="7926"/>
              <a:ext cx="1285" cy="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endParaRPr lang="zh-CN" altLang="en-US" sz="2800" b="1" dirty="0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R" panose="00020600040101010101" pitchFamily="18" charset="-122"/>
              </a:endParaRPr>
            </a:p>
          </p:txBody>
        </p:sp>
      </p:grpSp>
      <p:pic>
        <p:nvPicPr>
          <p:cNvPr id="3" name="图片 2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alphaModFix amt="60000"/>
          </a:blip>
          <a:srcRect t="7" b="7"/>
          <a:stretch>
            <a:fillRect/>
          </a:stretch>
        </p:blipFill>
        <p:spPr>
          <a:xfrm>
            <a:off x="7542530" y="5993765"/>
            <a:ext cx="4493260" cy="7372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899285"/>
            <a:ext cx="12191365" cy="2649220"/>
            <a:chOff x="0" y="3313"/>
            <a:chExt cx="18706" cy="4172"/>
          </a:xfrm>
        </p:grpSpPr>
        <p:sp>
          <p:nvSpPr>
            <p:cNvPr id="3" name="矩形 2"/>
            <p:cNvSpPr/>
            <p:nvPr/>
          </p:nvSpPr>
          <p:spPr>
            <a:xfrm>
              <a:off x="0" y="3434"/>
              <a:ext cx="18706" cy="3931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284" y="3313"/>
              <a:ext cx="17388" cy="4173"/>
              <a:chOff x="3021013" y="2433638"/>
              <a:chExt cx="8280920" cy="1987550"/>
            </a:xfrm>
          </p:grpSpPr>
          <p:grpSp>
            <p:nvGrpSpPr>
              <p:cNvPr id="30" name="Group 4"/>
              <p:cNvGrpSpPr/>
              <p:nvPr/>
            </p:nvGrpSpPr>
            <p:grpSpPr bwMode="auto">
              <a:xfrm>
                <a:off x="3021013" y="2433638"/>
                <a:ext cx="1536700" cy="1987550"/>
                <a:chOff x="0" y="0"/>
                <a:chExt cx="1152785" cy="1490412"/>
              </a:xfrm>
            </p:grpSpPr>
            <p:grpSp>
              <p:nvGrpSpPr>
                <p:cNvPr id="31" name="Group 5"/>
                <p:cNvGrpSpPr/>
                <p:nvPr/>
              </p:nvGrpSpPr>
              <p:grpSpPr bwMode="auto">
                <a:xfrm>
                  <a:off x="138402" y="0"/>
                  <a:ext cx="1014383" cy="1490412"/>
                  <a:chOff x="0" y="0"/>
                  <a:chExt cx="1014383" cy="1490412"/>
                </a:xfrm>
              </p:grpSpPr>
              <p:sp>
                <p:nvSpPr>
                  <p:cNvPr id="32" name="圆角矩形 11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0" y="0"/>
                    <a:ext cx="1014383" cy="1490412"/>
                  </a:xfrm>
                  <a:prstGeom prst="roundRect">
                    <a:avLst>
                      <a:gd name="adj" fmla="val 12134"/>
                    </a:avLst>
                  </a:prstGeom>
                  <a:solidFill>
                    <a:srgbClr val="BE00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 sz="426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" name="KSO_GN2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43080" y="31875"/>
                    <a:ext cx="931612" cy="1428311"/>
                  </a:xfrm>
                  <a:prstGeom prst="roundRect">
                    <a:avLst>
                      <a:gd name="adj" fmla="val 12134"/>
                    </a:avLst>
                  </a:prstGeom>
                  <a:noFill/>
                  <a:ln w="25400" cmpd="sng">
                    <a:solidFill>
                      <a:srgbClr val="FFFF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8535" dirty="0">
                        <a:solidFill>
                          <a:srgbClr val="FFFFFF"/>
                        </a:solidFill>
                        <a:latin typeface="Impact" panose="020B0806030902050204" pitchFamily="34" charset="0"/>
                        <a:ea typeface="Gungsuh" pitchFamily="18" charset="-127"/>
                      </a:rPr>
                      <a:t>04</a:t>
                    </a:r>
                    <a:endParaRPr lang="zh-CN" altLang="en-US" sz="8535" dirty="0">
                      <a:solidFill>
                        <a:srgbClr val="FFFFFF"/>
                      </a:solidFill>
                      <a:latin typeface="Impact" panose="020B0806030902050204" pitchFamily="34" charset="0"/>
                      <a:ea typeface="Gungsuh" pitchFamily="18" charset="-127"/>
                    </a:endParaRPr>
                  </a:p>
                </p:txBody>
              </p:sp>
            </p:grpSp>
            <p:sp>
              <p:nvSpPr>
                <p:cNvPr id="34" name="圆角矩形 26"/>
                <p:cNvSpPr/>
                <p:nvPr/>
              </p:nvSpPr>
              <p:spPr bwMode="auto">
                <a:xfrm rot="1132031">
                  <a:off x="0" y="832988"/>
                  <a:ext cx="1014383" cy="634430"/>
                </a:xfrm>
                <a:custGeom>
                  <a:avLst/>
                  <a:gdLst>
                    <a:gd name="T0" fmla="*/ 0 w 1321797"/>
                    <a:gd name="T1" fmla="*/ 451707 h 826698"/>
                    <a:gd name="T2" fmla="*/ 1321797 w 1321797"/>
                    <a:gd name="T3" fmla="*/ 0 h 826698"/>
                    <a:gd name="T4" fmla="*/ 1321797 w 1321797"/>
                    <a:gd name="T5" fmla="*/ 666338 h 826698"/>
                    <a:gd name="T6" fmla="*/ 1161437 w 1321797"/>
                    <a:gd name="T7" fmla="*/ 826698 h 826698"/>
                    <a:gd name="T8" fmla="*/ 160360 w 1321797"/>
                    <a:gd name="T9" fmla="*/ 826698 h 826698"/>
                    <a:gd name="T10" fmla="*/ 0 w 1321797"/>
                    <a:gd name="T11" fmla="*/ 666338 h 826698"/>
                    <a:gd name="T12" fmla="*/ 0 w 1321797"/>
                    <a:gd name="T13" fmla="*/ 451707 h 826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1797" h="826698">
                      <a:moveTo>
                        <a:pt x="0" y="451707"/>
                      </a:moveTo>
                      <a:lnTo>
                        <a:pt x="1321797" y="0"/>
                      </a:lnTo>
                      <a:lnTo>
                        <a:pt x="1321797" y="666338"/>
                      </a:lnTo>
                      <a:cubicBezTo>
                        <a:pt x="1321797" y="754902"/>
                        <a:pt x="1250001" y="826698"/>
                        <a:pt x="1161437" y="826698"/>
                      </a:cubicBezTo>
                      <a:lnTo>
                        <a:pt x="160360" y="826698"/>
                      </a:lnTo>
                      <a:cubicBezTo>
                        <a:pt x="71796" y="826698"/>
                        <a:pt x="0" y="754902"/>
                        <a:pt x="0" y="666338"/>
                      </a:cubicBezTo>
                      <a:lnTo>
                        <a:pt x="0" y="451707"/>
                      </a:lnTo>
                      <a:close/>
                    </a:path>
                  </a:pathLst>
                </a:custGeom>
                <a:blipFill dpi="0" rotWithShape="1">
                  <a:blip r:embed="rId1">
                    <a:alphaModFix amt="15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 sz="2400"/>
                </a:p>
              </p:txBody>
            </p:sp>
          </p:grpSp>
          <p:sp>
            <p:nvSpPr>
              <p:cNvPr id="35" name="KSO_GT2"/>
              <p:cNvSpPr txBox="1">
                <a:spLocks noChangeArrowheads="1"/>
              </p:cNvSpPr>
              <p:nvPr/>
            </p:nvSpPr>
            <p:spPr bwMode="auto">
              <a:xfrm>
                <a:off x="5514026" y="3197920"/>
                <a:ext cx="5787907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4000" b="1" dirty="0">
                    <a:solidFill>
                      <a:srgbClr val="BE382D"/>
                    </a:solidFill>
                    <a:latin typeface="微软雅黑" charset="-122"/>
                    <a:ea typeface="微软雅黑" charset="-122"/>
                    <a:cs typeface="Segoe UI" panose="020B0502040204020203" pitchFamily="34" charset="0"/>
                  </a:rPr>
                  <a:t>总结和</a:t>
                </a:r>
                <a:r>
                  <a:rPr lang="zh-CN" altLang="en-US" sz="4000" b="1" dirty="0">
                    <a:solidFill>
                      <a:srgbClr val="BE382D"/>
                    </a:solidFill>
                    <a:latin typeface="微软雅黑" charset="-122"/>
                    <a:ea typeface="微软雅黑" charset="-122"/>
                    <a:cs typeface="Segoe UI" panose="020B0502040204020203" pitchFamily="34" charset="0"/>
                  </a:rPr>
                  <a:t>思考</a:t>
                </a:r>
                <a:endParaRPr lang="zh-CN" altLang="en-US" sz="4000" b="1" dirty="0">
                  <a:solidFill>
                    <a:srgbClr val="BE382D"/>
                  </a:solidFill>
                  <a:latin typeface="微软雅黑" charset="-122"/>
                  <a:ea typeface="微软雅黑" charset="-122"/>
                  <a:cs typeface="Segoe UI" panose="020B0502040204020203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66116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微软雅黑" charset="-122"/>
                <a:ea typeface="微软雅黑" charset="-122"/>
                <a:sym typeface="+mn-ea"/>
              </a:rPr>
              <a:t> </a:t>
            </a:r>
            <a:r>
              <a:rPr lang="zh-CN" altLang="en-US" sz="2200" b="1" dirty="0">
                <a:solidFill>
                  <a:schemeClr val="tx1"/>
                </a:solidFill>
                <a:latin typeface="微软雅黑" charset="-122"/>
                <a:ea typeface="微软雅黑" charset="-122"/>
                <a:sym typeface="+mn-ea"/>
              </a:rPr>
              <a:t>总结和</a:t>
            </a:r>
            <a:r>
              <a:rPr lang="zh-CN" altLang="en-US" sz="2200" b="1" dirty="0">
                <a:solidFill>
                  <a:schemeClr val="tx1"/>
                </a:solidFill>
                <a:latin typeface="微软雅黑" charset="-122"/>
                <a:ea typeface="微软雅黑" charset="-122"/>
                <a:sym typeface="+mn-ea"/>
              </a:rPr>
              <a:t>思考</a:t>
            </a:r>
            <a:endParaRPr lang="zh-CN" altLang="en-US" sz="2200" b="1" dirty="0">
              <a:solidFill>
                <a:schemeClr val="tx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5765" y="1257935"/>
            <a:ext cx="86106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704020202020204" pitchFamily="34" charset="0"/>
              <a:buChar char="•"/>
            </a:pPr>
            <a:r>
              <a:rPr lang="zh-CN" altLang="en-US" sz="2800" dirty="0">
                <a:solidFill>
                  <a:schemeClr val="tx1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代码加固无法保证</a:t>
            </a:r>
            <a:r>
              <a:rPr lang="en-US" altLang="zh-CN" sz="2800" dirty="0">
                <a:solidFill>
                  <a:schemeClr val="tx1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Token</a:t>
            </a:r>
            <a:r>
              <a:rPr lang="zh-CN" altLang="en-US" sz="2800" dirty="0">
                <a:solidFill>
                  <a:schemeClr val="tx1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安全</a:t>
            </a:r>
            <a:endParaRPr lang="zh-CN" altLang="en-US" sz="2800" dirty="0">
              <a:solidFill>
                <a:schemeClr val="tx1"/>
              </a:solidFill>
              <a:latin typeface="微软雅黑" charset="-122"/>
              <a:ea typeface="微软雅黑" charset="-122"/>
              <a:cs typeface="阿里巴巴普惠体 B" panose="00020600040101010101" pitchFamily="18" charset="-122"/>
              <a:sym typeface="+mn-ea"/>
            </a:endParaRPr>
          </a:p>
          <a:p>
            <a:pPr marL="342900" indent="-342900" algn="l">
              <a:buFont typeface="Arial" panose="020B0704020202020204" pitchFamily="34" charset="0"/>
              <a:buChar char="•"/>
            </a:pPr>
            <a:r>
              <a:rPr lang="zh-CN" altLang="en-US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既要代码加固</a:t>
            </a:r>
            <a:r>
              <a:rPr lang="en-US" altLang="zh-CN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 </a:t>
            </a:r>
            <a:r>
              <a:rPr lang="zh-CN" altLang="en-US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也要注重</a:t>
            </a:r>
            <a:r>
              <a:rPr lang="zh-CN" altLang="en-US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安全问题本身</a:t>
            </a:r>
            <a:endParaRPr lang="zh-CN" altLang="en-US" sz="2800" dirty="0">
              <a:solidFill>
                <a:schemeClr val="tx1"/>
              </a:solidFill>
              <a:latin typeface="微软雅黑" charset="-122"/>
              <a:ea typeface="微软雅黑" charset="-122"/>
              <a:cs typeface="阿里巴巴普惠体 B" panose="00020600040101010101" pitchFamily="18" charset="-122"/>
              <a:sym typeface="+mn-ea"/>
            </a:endParaRPr>
          </a:p>
          <a:p>
            <a:pPr marL="342900" indent="-342900" algn="l">
              <a:buFont typeface="Arial" panose="020B0704020202020204" pitchFamily="34" charset="0"/>
              <a:buChar char="•"/>
            </a:pPr>
            <a:r>
              <a:rPr lang="zh-CN" altLang="en-US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切忌重“边界</a:t>
            </a:r>
            <a:r>
              <a:rPr lang="en-US" altLang="zh-CN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”  </a:t>
            </a:r>
            <a:r>
              <a:rPr lang="zh-CN" altLang="en-US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轻“内网</a:t>
            </a:r>
            <a:r>
              <a:rPr lang="en-US" altLang="zh-CN" sz="2800" dirty="0">
                <a:latin typeface="微软雅黑" charset="-122"/>
                <a:ea typeface="微软雅黑" charset="-122"/>
                <a:cs typeface="阿里巴巴普惠体 B" panose="00020600040101010101" pitchFamily="18" charset="-122"/>
                <a:sym typeface="+mn-ea"/>
              </a:rPr>
              <a:t>”</a:t>
            </a:r>
            <a:endParaRPr lang="en-US" altLang="zh-CN" sz="2800" dirty="0">
              <a:latin typeface="微软雅黑" charset="-122"/>
              <a:ea typeface="微软雅黑" charset="-122"/>
              <a:cs typeface="阿里巴巴普惠体 B" panose="00020600040101010101" pitchFamily="18" charset="-122"/>
              <a:sym typeface="+mn-ea"/>
            </a:endParaRPr>
          </a:p>
          <a:p>
            <a:pPr indent="0" algn="l">
              <a:buFont typeface="Arial" panose="020B0704020202020204" pitchFamily="34" charset="0"/>
              <a:buNone/>
            </a:pPr>
            <a:endParaRPr lang="zh-CN" altLang="en-US" sz="2800" dirty="0">
              <a:solidFill>
                <a:schemeClr val="tx1"/>
              </a:solidFill>
              <a:latin typeface="微软雅黑" charset="-122"/>
              <a:ea typeface="微软雅黑" charset="-122"/>
              <a:cs typeface="阿里巴巴普惠体 B" panose="00020600040101010101" pitchFamily="18" charset="-122"/>
              <a:sym typeface="+mn-ea"/>
            </a:endParaRPr>
          </a:p>
          <a:p>
            <a:pPr marL="342900" indent="-342900" algn="l">
              <a:buFont typeface="Arial" panose="020B0704020202020204" pitchFamily="34" charset="0"/>
              <a:buChar char="•"/>
            </a:pPr>
            <a:endParaRPr lang="zh-CN" altLang="en-US" sz="2800" dirty="0">
              <a:solidFill>
                <a:schemeClr val="tx1"/>
              </a:solidFill>
              <a:latin typeface="微软雅黑" charset="-122"/>
              <a:ea typeface="微软雅黑" charset="-122"/>
              <a:cs typeface="阿里巴巴普惠体 B" panose="00020600040101010101" pitchFamily="18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346" t="20334" r="1425" b="36368"/>
          <a:stretch>
            <a:fillRect/>
          </a:stretch>
        </p:blipFill>
        <p:spPr>
          <a:xfrm>
            <a:off x="11429" y="5049415"/>
            <a:ext cx="12180265" cy="28230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13480" y="2333625"/>
            <a:ext cx="5173345" cy="1322070"/>
            <a:chOff x="5811" y="2176"/>
            <a:chExt cx="8147" cy="2082"/>
          </a:xfrm>
        </p:grpSpPr>
        <p:sp>
          <p:nvSpPr>
            <p:cNvPr id="10" name="矩形 9"/>
            <p:cNvSpPr/>
            <p:nvPr/>
          </p:nvSpPr>
          <p:spPr>
            <a:xfrm>
              <a:off x="5811" y="2176"/>
              <a:ext cx="8147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000" b="1" dirty="0" err="1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B" panose="00020600040101010101" pitchFamily="18" charset="-122"/>
                </a:rPr>
                <a:t>谢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B" panose="00020600040101010101" pitchFamily="18" charset="-122"/>
                </a:rPr>
                <a:t>  </a:t>
              </a:r>
              <a:r>
                <a:rPr lang="zh-CN" altLang="en-US" sz="4000" b="1" dirty="0" err="1">
                  <a:solidFill>
                    <a:srgbClr val="002060"/>
                  </a:solidFill>
                  <a:latin typeface="微软雅黑" charset="-122"/>
                  <a:ea typeface="微软雅黑" charset="-122"/>
                  <a:cs typeface="阿里巴巴普惠体 B" panose="00020600040101010101" pitchFamily="18" charset="-122"/>
                </a:rPr>
                <a:t>谢！</a:t>
              </a:r>
              <a:endParaRPr lang="zh-CN" altLang="en-US" sz="4000" b="1" dirty="0" err="1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</a:endParaRPr>
            </a:p>
            <a:p>
              <a:pPr algn="ctr"/>
              <a:endParaRPr lang="zh-CN" altLang="en-US" sz="4000" b="1" dirty="0" err="1">
                <a:solidFill>
                  <a:srgbClr val="002060"/>
                </a:solidFill>
                <a:latin typeface="微软雅黑" charset="-122"/>
                <a:ea typeface="微软雅黑" charset="-122"/>
                <a:cs typeface="阿里巴巴普惠体 B" panose="00020600040101010101" pitchFamily="18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3" y="3289"/>
              <a:ext cx="2858" cy="216"/>
            </a:xfrm>
            <a:prstGeom prst="rect">
              <a:avLst/>
            </a:prstGeom>
          </p:spPr>
        </p:pic>
      </p:grpSp>
      <p:pic>
        <p:nvPicPr>
          <p:cNvPr id="6" name="图片 5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5" b="5"/>
          <a:stretch>
            <a:fillRect/>
          </a:stretch>
        </p:blipFill>
        <p:spPr>
          <a:xfrm>
            <a:off x="2910840" y="5603240"/>
            <a:ext cx="6381750" cy="10471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899285"/>
            <a:ext cx="12191365" cy="2649220"/>
            <a:chOff x="0" y="3313"/>
            <a:chExt cx="18706" cy="4172"/>
          </a:xfrm>
        </p:grpSpPr>
        <p:sp>
          <p:nvSpPr>
            <p:cNvPr id="3" name="矩形 2"/>
            <p:cNvSpPr/>
            <p:nvPr/>
          </p:nvSpPr>
          <p:spPr>
            <a:xfrm>
              <a:off x="0" y="3434"/>
              <a:ext cx="18706" cy="3931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284" y="3313"/>
              <a:ext cx="17388" cy="4173"/>
              <a:chOff x="3021013" y="2433638"/>
              <a:chExt cx="8280920" cy="1987550"/>
            </a:xfrm>
          </p:grpSpPr>
          <p:grpSp>
            <p:nvGrpSpPr>
              <p:cNvPr id="30" name="Group 4"/>
              <p:cNvGrpSpPr/>
              <p:nvPr/>
            </p:nvGrpSpPr>
            <p:grpSpPr bwMode="auto">
              <a:xfrm>
                <a:off x="3021013" y="2433638"/>
                <a:ext cx="1536700" cy="1987550"/>
                <a:chOff x="0" y="0"/>
                <a:chExt cx="1152785" cy="1490412"/>
              </a:xfrm>
            </p:grpSpPr>
            <p:grpSp>
              <p:nvGrpSpPr>
                <p:cNvPr id="31" name="Group 5"/>
                <p:cNvGrpSpPr/>
                <p:nvPr/>
              </p:nvGrpSpPr>
              <p:grpSpPr bwMode="auto">
                <a:xfrm>
                  <a:off x="138402" y="0"/>
                  <a:ext cx="1014383" cy="1490412"/>
                  <a:chOff x="0" y="0"/>
                  <a:chExt cx="1014383" cy="1490412"/>
                </a:xfrm>
              </p:grpSpPr>
              <p:sp>
                <p:nvSpPr>
                  <p:cNvPr id="32" name="圆角矩形 11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0" y="0"/>
                    <a:ext cx="1014383" cy="1490412"/>
                  </a:xfrm>
                  <a:prstGeom prst="roundRect">
                    <a:avLst>
                      <a:gd name="adj" fmla="val 12134"/>
                    </a:avLst>
                  </a:prstGeom>
                  <a:solidFill>
                    <a:srgbClr val="BE00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 sz="426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" name="KSO_GN2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43080" y="31875"/>
                    <a:ext cx="931612" cy="1428311"/>
                  </a:xfrm>
                  <a:prstGeom prst="roundRect">
                    <a:avLst>
                      <a:gd name="adj" fmla="val 12134"/>
                    </a:avLst>
                  </a:prstGeom>
                  <a:noFill/>
                  <a:ln w="25400" cmpd="sng">
                    <a:solidFill>
                      <a:srgbClr val="FFFF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8535" dirty="0">
                        <a:solidFill>
                          <a:srgbClr val="FFFFFF"/>
                        </a:solidFill>
                        <a:latin typeface="Impact" panose="020B0806030902050204" pitchFamily="34" charset="0"/>
                        <a:ea typeface="Gungsuh" pitchFamily="18" charset="-127"/>
                      </a:rPr>
                      <a:t>01</a:t>
                    </a:r>
                    <a:endParaRPr lang="zh-CN" altLang="en-US" sz="8535" dirty="0">
                      <a:solidFill>
                        <a:srgbClr val="FFFFFF"/>
                      </a:solidFill>
                      <a:latin typeface="Impact" panose="020B0806030902050204" pitchFamily="34" charset="0"/>
                      <a:ea typeface="Gungsuh" pitchFamily="18" charset="-127"/>
                    </a:endParaRPr>
                  </a:p>
                </p:txBody>
              </p:sp>
            </p:grpSp>
            <p:sp>
              <p:nvSpPr>
                <p:cNvPr id="34" name="圆角矩形 26"/>
                <p:cNvSpPr/>
                <p:nvPr/>
              </p:nvSpPr>
              <p:spPr bwMode="auto">
                <a:xfrm rot="1132031">
                  <a:off x="0" y="832988"/>
                  <a:ext cx="1014383" cy="634430"/>
                </a:xfrm>
                <a:custGeom>
                  <a:avLst/>
                  <a:gdLst>
                    <a:gd name="T0" fmla="*/ 0 w 1321797"/>
                    <a:gd name="T1" fmla="*/ 451707 h 826698"/>
                    <a:gd name="T2" fmla="*/ 1321797 w 1321797"/>
                    <a:gd name="T3" fmla="*/ 0 h 826698"/>
                    <a:gd name="T4" fmla="*/ 1321797 w 1321797"/>
                    <a:gd name="T5" fmla="*/ 666338 h 826698"/>
                    <a:gd name="T6" fmla="*/ 1161437 w 1321797"/>
                    <a:gd name="T7" fmla="*/ 826698 h 826698"/>
                    <a:gd name="T8" fmla="*/ 160360 w 1321797"/>
                    <a:gd name="T9" fmla="*/ 826698 h 826698"/>
                    <a:gd name="T10" fmla="*/ 0 w 1321797"/>
                    <a:gd name="T11" fmla="*/ 666338 h 826698"/>
                    <a:gd name="T12" fmla="*/ 0 w 1321797"/>
                    <a:gd name="T13" fmla="*/ 451707 h 826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1797" h="826698">
                      <a:moveTo>
                        <a:pt x="0" y="451707"/>
                      </a:moveTo>
                      <a:lnTo>
                        <a:pt x="1321797" y="0"/>
                      </a:lnTo>
                      <a:lnTo>
                        <a:pt x="1321797" y="666338"/>
                      </a:lnTo>
                      <a:cubicBezTo>
                        <a:pt x="1321797" y="754902"/>
                        <a:pt x="1250001" y="826698"/>
                        <a:pt x="1161437" y="826698"/>
                      </a:cubicBezTo>
                      <a:lnTo>
                        <a:pt x="160360" y="826698"/>
                      </a:lnTo>
                      <a:cubicBezTo>
                        <a:pt x="71796" y="826698"/>
                        <a:pt x="0" y="754902"/>
                        <a:pt x="0" y="666338"/>
                      </a:cubicBezTo>
                      <a:lnTo>
                        <a:pt x="0" y="451707"/>
                      </a:lnTo>
                      <a:close/>
                    </a:path>
                  </a:pathLst>
                </a:custGeom>
                <a:blipFill dpi="0" rotWithShape="1">
                  <a:blip r:embed="rId1">
                    <a:alphaModFix amt="15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 sz="2400"/>
                </a:p>
              </p:txBody>
            </p:sp>
          </p:grpSp>
          <p:sp>
            <p:nvSpPr>
              <p:cNvPr id="35" name="KSO_GT2"/>
              <p:cNvSpPr txBox="1">
                <a:spLocks noChangeArrowheads="1"/>
              </p:cNvSpPr>
              <p:nvPr/>
            </p:nvSpPr>
            <p:spPr bwMode="auto">
              <a:xfrm>
                <a:off x="5514026" y="3197920"/>
                <a:ext cx="5787907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4000" b="1" dirty="0">
                    <a:solidFill>
                      <a:schemeClr val="accent5">
                        <a:lumMod val="50000"/>
                      </a:schemeClr>
                    </a:solidFill>
                    <a:latin typeface="微软雅黑" charset="-122"/>
                    <a:ea typeface="微软雅黑" charset="-122"/>
                    <a:cs typeface="微软雅黑" charset="-122"/>
                    <a:sym typeface="+mn-ea"/>
                  </a:rPr>
                  <a:t>研究</a:t>
                </a:r>
                <a:r>
                  <a:rPr lang="zh-CN" altLang="en-US" sz="4000" b="1" dirty="0">
                    <a:solidFill>
                      <a:schemeClr val="accent5">
                        <a:lumMod val="50000"/>
                      </a:schemeClr>
                    </a:solidFill>
                    <a:latin typeface="微软雅黑" charset="-122"/>
                    <a:ea typeface="微软雅黑" charset="-122"/>
                    <a:cs typeface="微软雅黑" charset="-122"/>
                    <a:sym typeface="+mn-ea"/>
                  </a:rPr>
                  <a:t>成果</a:t>
                </a:r>
                <a:endParaRPr lang="zh-CN" altLang="en-US" sz="4000" b="1" dirty="0">
                  <a:solidFill>
                    <a:schemeClr val="accent5">
                      <a:lumMod val="50000"/>
                    </a:schemeClr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74295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目标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2420" y="1315720"/>
            <a:ext cx="1149477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704020202020204" pitchFamily="34" charset="0"/>
              <a:buChar char="•"/>
            </a:pPr>
            <a:r>
              <a:rPr lang="zh-CN" altLang="en-US" sz="3200"/>
              <a:t>金融类</a:t>
            </a:r>
            <a:r>
              <a:rPr lang="en-US" altLang="zh-CN" sz="3200"/>
              <a:t>APP</a:t>
            </a:r>
            <a:endParaRPr lang="en-US" altLang="zh-CN" sz="320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zh-CN" altLang="en-US" sz="2800"/>
              <a:t>网银、支付类应用</a:t>
            </a:r>
            <a:endParaRPr lang="en-US" altLang="zh-CN" sz="2800"/>
          </a:p>
          <a:p>
            <a:pPr marL="285750" indent="-285750">
              <a:buFont typeface="Arial" panose="020B0704020202020204" pitchFamily="34" charset="0"/>
              <a:buChar char="•"/>
            </a:pPr>
            <a:endParaRPr lang="en-US" altLang="zh-CN" sz="320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altLang="zh-CN" sz="3200"/>
              <a:t>Token</a:t>
            </a:r>
            <a:r>
              <a:rPr lang="zh-CN" altLang="en-US" sz="3200"/>
              <a:t>安全</a:t>
            </a:r>
            <a:endParaRPr lang="zh-CN" altLang="en-US" sz="320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altLang="zh-CN" sz="2400"/>
              <a:t>Token</a:t>
            </a:r>
            <a:r>
              <a:rPr lang="zh-CN" altLang="en-US" sz="2400"/>
              <a:t>存储</a:t>
            </a:r>
            <a:endParaRPr lang="zh-CN" altLang="en-US" sz="240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altLang="zh-CN" sz="2400"/>
              <a:t>Token</a:t>
            </a:r>
            <a:r>
              <a:rPr lang="zh-CN" altLang="en-US" sz="2400"/>
              <a:t>加密</a:t>
            </a:r>
            <a:endParaRPr lang="zh-CN" altLang="en-US" sz="2400"/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altLang="zh-CN" sz="2400"/>
              <a:t>Token</a:t>
            </a:r>
            <a:r>
              <a:rPr lang="zh-CN" altLang="en-US" sz="2400"/>
              <a:t>传输</a:t>
            </a:r>
            <a:endParaRPr lang="zh-CN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130302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研究结</a:t>
            </a:r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论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0055" y="1224915"/>
            <a:ext cx="665480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几乎所有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(88 / 100)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银行厂商部署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了代码加固</a:t>
            </a:r>
            <a:endParaRPr lang="zh-CN" altLang="en-US" sz="24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所有厂商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(10/ 10)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的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Root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检测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/ 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反调试都可被绕过</a:t>
            </a:r>
            <a:endParaRPr lang="zh-CN" altLang="en-US" sz="24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indent="0">
              <a:buFont typeface="Arial" panose="020B0704020202020204" pitchFamily="34" charset="0"/>
              <a:buNone/>
            </a:pPr>
            <a:endParaRPr lang="zh-CN" altLang="en-US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多家厂商没有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:</a:t>
            </a:r>
            <a:endParaRPr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marL="457200" indent="-457200">
              <a:buFont typeface="Arial" panose="020B0704020202020204" pitchFamily="34" charset="0"/>
              <a:buAutoNum type="arabicPeriod"/>
            </a:pP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正确使用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TEE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去加密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Token </a:t>
            </a:r>
            <a:r>
              <a:rPr lang="zh-CN" altLang="en-US" sz="2400" dirty="0">
                <a:latin typeface="微软雅黑" charset="0"/>
                <a:ea typeface="宋体" charset="0"/>
                <a:cs typeface="微软雅黑" charset="0"/>
              </a:rPr>
              <a:t>（生物认证绕过）</a:t>
            </a:r>
            <a:endParaRPr lang="zh-CN" altLang="en-US" sz="2400" dirty="0">
              <a:latin typeface="微软雅黑" charset="0"/>
              <a:ea typeface="宋体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zh-CN" altLang="en-US" sz="2400" dirty="0">
                <a:latin typeface="微软雅黑" charset="0"/>
                <a:ea typeface="宋体" charset="0"/>
                <a:cs typeface="微软雅黑" charset="0"/>
              </a:rPr>
              <a:t>农行、交行、建行、</a:t>
            </a:r>
            <a:r>
              <a:rPr lang="zh-CN" altLang="en-US" sz="2400" dirty="0">
                <a:latin typeface="微软雅黑" charset="0"/>
                <a:ea typeface="宋体" charset="0"/>
                <a:cs typeface="微软雅黑" charset="0"/>
              </a:rPr>
              <a:t>数字人民币、支付宝</a:t>
            </a:r>
            <a:r>
              <a:rPr lang="en-US" altLang="zh-CN" sz="2400" dirty="0">
                <a:latin typeface="微软雅黑" charset="0"/>
                <a:ea typeface="宋体" charset="0"/>
                <a:cs typeface="微软雅黑" charset="0"/>
              </a:rPr>
              <a:t>...</a:t>
            </a:r>
            <a:endParaRPr lang="en-US" altLang="zh-CN" sz="2400" dirty="0">
              <a:latin typeface="微软雅黑" charset="0"/>
              <a:ea typeface="宋体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endParaRPr lang="zh-CN" altLang="en-US" sz="2400" dirty="0">
              <a:latin typeface="微软雅黑" charset="0"/>
              <a:ea typeface="宋体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2.  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将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Token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绑定到单一设备上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2400" dirty="0">
                <a:latin typeface="微软雅黑" charset="0"/>
                <a:ea typeface="宋体" charset="0"/>
                <a:cs typeface="微软雅黑" charset="0"/>
              </a:rPr>
              <a:t>（数据迁移攻击）</a:t>
            </a:r>
            <a:endParaRPr lang="zh-CN" altLang="en-US" sz="2400" dirty="0">
              <a:latin typeface="微软雅黑" charset="0"/>
              <a:ea typeface="宋体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zh-CN" altLang="en-US" sz="2400" dirty="0">
                <a:latin typeface="微软雅黑" charset="0"/>
                <a:ea typeface="宋体" charset="0"/>
                <a:cs typeface="微软雅黑" charset="0"/>
              </a:rPr>
              <a:t>农行、交行、工行、支付宝</a:t>
            </a:r>
            <a:r>
              <a:rPr lang="en-US" altLang="zh-CN" sz="2400" dirty="0">
                <a:latin typeface="微软雅黑" charset="0"/>
                <a:ea typeface="宋体" charset="0"/>
                <a:cs typeface="微软雅黑" charset="0"/>
              </a:rPr>
              <a:t>...</a:t>
            </a:r>
            <a:endParaRPr lang="en-US" altLang="zh-CN" sz="2400" dirty="0">
              <a:latin typeface="微软雅黑" charset="0"/>
              <a:ea typeface="宋体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endParaRPr lang="zh-CN" altLang="en-US" sz="2400" dirty="0">
              <a:latin typeface="微软雅黑" charset="0"/>
              <a:ea typeface="宋体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3.  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正确防护</a:t>
            </a: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重放攻击</a:t>
            </a:r>
            <a:endParaRPr lang="zh-CN" altLang="en-US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zh-CN" altLang="en-US" sz="2400" dirty="0">
                <a:latin typeface="微软雅黑" charset="0"/>
                <a:ea typeface="微软雅黑" charset="0"/>
                <a:cs typeface="微软雅黑" charset="0"/>
              </a:rPr>
              <a:t>工行、建行</a:t>
            </a:r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...</a:t>
            </a:r>
            <a:endParaRPr lang="zh-CN" altLang="en-US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zh-CN" altLang="en-US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>
              <a:buFont typeface="Arial" panose="020B0704020202020204" pitchFamily="34" charset="0"/>
              <a:buNone/>
            </a:pPr>
            <a:endParaRPr lang="zh-CN" altLang="en-US" sz="2400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899285"/>
            <a:ext cx="12191365" cy="2649220"/>
            <a:chOff x="0" y="3313"/>
            <a:chExt cx="18706" cy="4172"/>
          </a:xfrm>
        </p:grpSpPr>
        <p:sp>
          <p:nvSpPr>
            <p:cNvPr id="3" name="矩形 2"/>
            <p:cNvSpPr/>
            <p:nvPr/>
          </p:nvSpPr>
          <p:spPr>
            <a:xfrm>
              <a:off x="0" y="3434"/>
              <a:ext cx="18706" cy="3931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284" y="3313"/>
              <a:ext cx="17388" cy="4173"/>
              <a:chOff x="3021013" y="2433638"/>
              <a:chExt cx="8280920" cy="1987550"/>
            </a:xfrm>
          </p:grpSpPr>
          <p:grpSp>
            <p:nvGrpSpPr>
              <p:cNvPr id="30" name="Group 4"/>
              <p:cNvGrpSpPr/>
              <p:nvPr/>
            </p:nvGrpSpPr>
            <p:grpSpPr bwMode="auto">
              <a:xfrm>
                <a:off x="3021013" y="2433638"/>
                <a:ext cx="1536700" cy="1987550"/>
                <a:chOff x="0" y="0"/>
                <a:chExt cx="1152785" cy="1490412"/>
              </a:xfrm>
            </p:grpSpPr>
            <p:grpSp>
              <p:nvGrpSpPr>
                <p:cNvPr id="31" name="Group 5"/>
                <p:cNvGrpSpPr/>
                <p:nvPr/>
              </p:nvGrpSpPr>
              <p:grpSpPr bwMode="auto">
                <a:xfrm>
                  <a:off x="138402" y="0"/>
                  <a:ext cx="1014383" cy="1490412"/>
                  <a:chOff x="0" y="0"/>
                  <a:chExt cx="1014383" cy="1490412"/>
                </a:xfrm>
              </p:grpSpPr>
              <p:sp>
                <p:nvSpPr>
                  <p:cNvPr id="32" name="圆角矩形 11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0" y="0"/>
                    <a:ext cx="1014383" cy="1490412"/>
                  </a:xfrm>
                  <a:prstGeom prst="roundRect">
                    <a:avLst>
                      <a:gd name="adj" fmla="val 12134"/>
                    </a:avLst>
                  </a:prstGeom>
                  <a:solidFill>
                    <a:srgbClr val="BE00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endParaRPr lang="zh-CN" altLang="en-US" sz="4265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" name="KSO_GN2"/>
                  <p:cNvSpPr>
                    <a:spLocks noChangeArrowheads="1"/>
                  </p:cNvSpPr>
                  <p:nvPr/>
                </p:nvSpPr>
                <p:spPr bwMode="auto">
                  <a:xfrm rot="1132031">
                    <a:off x="43080" y="31875"/>
                    <a:ext cx="931612" cy="1428311"/>
                  </a:xfrm>
                  <a:prstGeom prst="roundRect">
                    <a:avLst>
                      <a:gd name="adj" fmla="val 12134"/>
                    </a:avLst>
                  </a:prstGeom>
                  <a:noFill/>
                  <a:ln w="25400" cmpd="sng">
                    <a:solidFill>
                      <a:srgbClr val="FFFF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7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8535" dirty="0">
                        <a:solidFill>
                          <a:srgbClr val="FFFFFF"/>
                        </a:solidFill>
                        <a:latin typeface="Impact" panose="020B0806030902050204" pitchFamily="34" charset="0"/>
                        <a:ea typeface="Gungsuh" pitchFamily="18" charset="-127"/>
                      </a:rPr>
                      <a:t>02</a:t>
                    </a:r>
                    <a:endParaRPr lang="zh-CN" altLang="en-US" sz="8535" dirty="0">
                      <a:solidFill>
                        <a:srgbClr val="FFFFFF"/>
                      </a:solidFill>
                      <a:latin typeface="Impact" panose="020B0806030902050204" pitchFamily="34" charset="0"/>
                      <a:ea typeface="Gungsuh" pitchFamily="18" charset="-127"/>
                    </a:endParaRPr>
                  </a:p>
                </p:txBody>
              </p:sp>
            </p:grpSp>
            <p:sp>
              <p:nvSpPr>
                <p:cNvPr id="34" name="圆角矩形 26"/>
                <p:cNvSpPr/>
                <p:nvPr/>
              </p:nvSpPr>
              <p:spPr bwMode="auto">
                <a:xfrm rot="1132031">
                  <a:off x="0" y="832988"/>
                  <a:ext cx="1014383" cy="634430"/>
                </a:xfrm>
                <a:custGeom>
                  <a:avLst/>
                  <a:gdLst>
                    <a:gd name="T0" fmla="*/ 0 w 1321797"/>
                    <a:gd name="T1" fmla="*/ 451707 h 826698"/>
                    <a:gd name="T2" fmla="*/ 1321797 w 1321797"/>
                    <a:gd name="T3" fmla="*/ 0 h 826698"/>
                    <a:gd name="T4" fmla="*/ 1321797 w 1321797"/>
                    <a:gd name="T5" fmla="*/ 666338 h 826698"/>
                    <a:gd name="T6" fmla="*/ 1161437 w 1321797"/>
                    <a:gd name="T7" fmla="*/ 826698 h 826698"/>
                    <a:gd name="T8" fmla="*/ 160360 w 1321797"/>
                    <a:gd name="T9" fmla="*/ 826698 h 826698"/>
                    <a:gd name="T10" fmla="*/ 0 w 1321797"/>
                    <a:gd name="T11" fmla="*/ 666338 h 826698"/>
                    <a:gd name="T12" fmla="*/ 0 w 1321797"/>
                    <a:gd name="T13" fmla="*/ 451707 h 826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1797" h="826698">
                      <a:moveTo>
                        <a:pt x="0" y="451707"/>
                      </a:moveTo>
                      <a:lnTo>
                        <a:pt x="1321797" y="0"/>
                      </a:lnTo>
                      <a:lnTo>
                        <a:pt x="1321797" y="666338"/>
                      </a:lnTo>
                      <a:cubicBezTo>
                        <a:pt x="1321797" y="754902"/>
                        <a:pt x="1250001" y="826698"/>
                        <a:pt x="1161437" y="826698"/>
                      </a:cubicBezTo>
                      <a:lnTo>
                        <a:pt x="160360" y="826698"/>
                      </a:lnTo>
                      <a:cubicBezTo>
                        <a:pt x="71796" y="826698"/>
                        <a:pt x="0" y="754902"/>
                        <a:pt x="0" y="666338"/>
                      </a:cubicBezTo>
                      <a:lnTo>
                        <a:pt x="0" y="451707"/>
                      </a:lnTo>
                      <a:close/>
                    </a:path>
                  </a:pathLst>
                </a:custGeom>
                <a:blipFill dpi="0" rotWithShape="1">
                  <a:blip r:embed="rId1">
                    <a:alphaModFix amt="15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CN" altLang="en-US" sz="2400"/>
                </a:p>
              </p:txBody>
            </p:sp>
          </p:grpSp>
          <p:sp>
            <p:nvSpPr>
              <p:cNvPr id="35" name="KSO_GT2"/>
              <p:cNvSpPr txBox="1">
                <a:spLocks noChangeArrowheads="1"/>
              </p:cNvSpPr>
              <p:nvPr/>
            </p:nvSpPr>
            <p:spPr bwMode="auto">
              <a:xfrm>
                <a:off x="5514026" y="3197920"/>
                <a:ext cx="5787907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7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4000" b="1" dirty="0">
                    <a:solidFill>
                      <a:schemeClr val="accent5">
                        <a:lumMod val="50000"/>
                      </a:schemeClr>
                    </a:solidFill>
                    <a:latin typeface="微软雅黑" charset="-122"/>
                    <a:ea typeface="微软雅黑" charset="-122"/>
                    <a:cs typeface="微软雅黑" charset="-122"/>
                    <a:sym typeface="+mn-ea"/>
                  </a:rPr>
                  <a:t>研究方法</a:t>
                </a:r>
                <a:endParaRPr lang="zh-CN" altLang="en-US" sz="4000" b="1" dirty="0">
                  <a:solidFill>
                    <a:srgbClr val="BE382D"/>
                  </a:solidFill>
                  <a:latin typeface="微软雅黑" charset="-122"/>
                  <a:ea typeface="微软雅黑" charset="-122"/>
                  <a:cs typeface="Segoe UI" panose="020B0502040204020203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381635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（一）代码加固</a:t>
            </a:r>
            <a:r>
              <a:rPr lang="en-US" altLang="zh-CN" sz="2200" b="1" dirty="0">
                <a:latin typeface="微软雅黑" charset="-122"/>
                <a:ea typeface="微软雅黑" charset="-122"/>
                <a:sym typeface="+mn-ea"/>
              </a:rPr>
              <a:t> vs. </a:t>
            </a:r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逆向工程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85050" y="1980565"/>
            <a:ext cx="1104900" cy="546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37905" y="1980565"/>
            <a:ext cx="1371600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85050" y="2717165"/>
            <a:ext cx="2590800" cy="927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85050" y="3924300"/>
            <a:ext cx="2044700" cy="533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0055" y="1224915"/>
            <a:ext cx="6654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altLang="zh-CN" sz="2400">
                <a:latin typeface="微软雅黑" charset="0"/>
                <a:ea typeface="微软雅黑" charset="0"/>
                <a:cs typeface="微软雅黑" charset="0"/>
              </a:rPr>
              <a:t>Reverse Engineering -&gt; Too complicated</a:t>
            </a:r>
            <a:endParaRPr lang="en-US" altLang="zh-CN" sz="2400"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buFont typeface="Arial" panose="020B0704020202020204" pitchFamily="34" charset="0"/>
              <a:buChar char="•"/>
            </a:pPr>
            <a:r>
              <a:rPr lang="en-US" altLang="zh-CN" sz="2400">
                <a:latin typeface="微软雅黑" charset="0"/>
                <a:ea typeface="微软雅黑" charset="0"/>
                <a:cs typeface="微软雅黑" charset="0"/>
              </a:rPr>
              <a:t>Blackbox Testing -&gt; Yes!</a:t>
            </a:r>
            <a:endParaRPr lang="en-US" altLang="zh-CN" sz="2400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85050" y="4737735"/>
            <a:ext cx="1701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70" y="236220"/>
            <a:ext cx="2143125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 b="1" dirty="0">
                <a:latin typeface="微软雅黑" charset="-122"/>
                <a:ea typeface="微软雅黑" charset="-122"/>
                <a:sym typeface="+mn-ea"/>
              </a:rPr>
              <a:t>（二）测试流程</a:t>
            </a:r>
            <a:endParaRPr lang="zh-CN" altLang="en-US" sz="2200" b="1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4680" y="1026795"/>
            <a:ext cx="10668000" cy="5168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209550" cy="331470"/>
          </a:xfrm>
          <a:prstGeom prst="rect">
            <a:avLst/>
          </a:prstGeom>
        </p:spPr>
      </p:pic>
      <p:pic>
        <p:nvPicPr>
          <p:cNvPr id="4" name="图片 3" descr="O:/备份文件/D/赛迪/活动/24年/第五期漏洞技术沙龙/PPT模板/PPT模板图.pngPPT模板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60000"/>
          </a:blip>
          <a:srcRect t="7" b="7"/>
          <a:stretch>
            <a:fillRect/>
          </a:stretch>
        </p:blipFill>
        <p:spPr>
          <a:xfrm>
            <a:off x="7640320" y="289560"/>
            <a:ext cx="4493260" cy="737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01560" y="1574800"/>
            <a:ext cx="4364990" cy="24745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2110" y="1574800"/>
            <a:ext cx="50622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Application Level API  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❌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System Service API    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✅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4470" y="2851785"/>
            <a:ext cx="7278370" cy="27793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PP_MARK_KEY" val="d7302d0b-0d75-4f48-a53e-530b573995e7"/>
  <p:tag name="COMMONDATA" val="eyJoZGlkIjoiNjI0NTA0MDJjNGJmOTFkMDVkNmE3YzVmYzIxMGZjODQ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WPS 演示</Application>
  <PresentationFormat>宽屏</PresentationFormat>
  <Paragraphs>115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阿里巴巴普惠体 B</vt:lpstr>
      <vt:lpstr>苹方-简</vt:lpstr>
      <vt:lpstr>阿里巴巴普惠体 R</vt:lpstr>
      <vt:lpstr>Calibri</vt:lpstr>
      <vt:lpstr>Helvetica Neue</vt:lpstr>
      <vt:lpstr>汉仪书宋二KW</vt:lpstr>
      <vt:lpstr>Impact</vt:lpstr>
      <vt:lpstr>Gungsuh</vt:lpstr>
      <vt:lpstr>Apple SD Gothic Neo</vt:lpstr>
      <vt:lpstr>微软雅黑</vt:lpstr>
      <vt:lpstr>宋体</vt:lpstr>
      <vt:lpstr>Segoe UI</vt:lpstr>
      <vt:lpstr>Arial Unicode MS</vt:lpstr>
      <vt:lpstr>等线 Light</vt:lpstr>
      <vt:lpstr>汉仪中等线KW</vt:lpstr>
      <vt:lpstr>等线</vt:lpstr>
      <vt:lpstr>Apple Color Emoji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芮汐</dc:creator>
  <cp:lastModifiedBy>晓梦</cp:lastModifiedBy>
  <cp:revision>115</cp:revision>
  <dcterms:created xsi:type="dcterms:W3CDTF">2024-08-31T09:39:28Z</dcterms:created>
  <dcterms:modified xsi:type="dcterms:W3CDTF">2024-08-31T09:39:28Z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8D09683C9F977D1606C683662A776006_43</vt:lpwstr>
  </property>
  <property fmtid="{D5CDD505-2E9C-101B-9397-08002B2CF9AE}" pid="3" name="KSOProductBuildVer">
    <vt:lpwstr>2052-6.7.1.8828</vt:lpwstr>
  </property>
</Properties>
</file>